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63" r:id="rId4"/>
    <p:sldId id="265" r:id="rId5"/>
    <p:sldId id="258" r:id="rId6"/>
    <p:sldId id="259" r:id="rId7"/>
    <p:sldId id="260" r:id="rId8"/>
    <p:sldId id="261" r:id="rId9"/>
    <p:sldId id="262"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9B184-7FAE-4EEA-A815-2B92210E9B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392BB67-4EBE-485A-8E71-73740E5B07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AD82B1B-9161-4602-9357-A27BF020B61C}"/>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E4C25E76-B497-4559-9F19-AACD250AA19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C9DAB5-8ACE-4575-9F3B-36028E725D37}"/>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193998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17E1-B834-4F7A-A9EA-2FFDA4073A3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9CC18A4-E70F-46BF-BF0C-1D52F32A55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5495F60-1510-47F6-99CC-3F214B6E1B6E}"/>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A1B9C5D7-168A-44CF-934B-35C73F476EA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1A427EB-13B2-4017-94F5-CB2106DA1D50}"/>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18720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97C8C7-8D52-4109-B770-4C08EB816B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DAA02A-9CD2-4F4B-B109-FFC02527C0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E889E14-80B4-4FA7-A9A5-AEEC868B1173}"/>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71BFF369-B6AB-44D6-A28D-5A02BBEB63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70EB24-CA3F-4622-856B-ABB660BA5673}"/>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387708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B041-F228-4A67-B725-EC6812D75F5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5EFAC48-2963-427B-B4F5-D3868C1EFC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84C59C-D0B7-4D87-BF85-B50325363BD8}"/>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15F0F70B-9F3E-4093-8E10-4D4585EC56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123F83A-B0BE-4067-8145-0B618B7B431C}"/>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4094485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3C31C-4F63-4A6F-8982-65FA659904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B9EA86A-6C91-4A81-9FC2-DDDE0D95FB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2F20FE-3B68-4073-8CA7-A0C1206346D2}"/>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F951B6B0-AC50-451E-981F-1D87974FF81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3FED90-4E44-403A-A877-21100DFEEA20}"/>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240681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FBEE7-77BD-449D-8878-9D9E782F102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B6294EB-D7E9-4077-851D-DEEA24E094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751444D-7ACE-4E81-AB86-849522627F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8A9CE0A-F92D-460E-A74F-11263DE810E4}"/>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6" name="Footer Placeholder 5">
            <a:extLst>
              <a:ext uri="{FF2B5EF4-FFF2-40B4-BE49-F238E27FC236}">
                <a16:creationId xmlns:a16="http://schemas.microsoft.com/office/drawing/2014/main" id="{569241C0-C110-4E4A-884C-AFE657B28D9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270ECFC-3E7D-4D7F-B2D2-184C909C98C2}"/>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74577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5D02F-5C1E-4CAF-90E9-1248B57FF1A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7CFFFF7-A286-4157-8D78-99D4A2D203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768E7-C77C-4183-B2E8-FB6B7A4D1F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2E814E0-0F8A-4F74-9EE7-08B7A4724C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9B9C41-FCF9-4615-904C-CF43F1F398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9897B7D-F29C-4E32-97CF-262B5CDF5289}"/>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8" name="Footer Placeholder 7">
            <a:extLst>
              <a:ext uri="{FF2B5EF4-FFF2-40B4-BE49-F238E27FC236}">
                <a16:creationId xmlns:a16="http://schemas.microsoft.com/office/drawing/2014/main" id="{4F110219-1BB2-4804-B05B-AC5FC4838BA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7E7E962-2100-4D5D-B046-2EF90286D996}"/>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17051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C7407-DA55-4529-BA77-4A78883A925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F8F1222-03B1-4CE1-BEE1-743AD2C70880}"/>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4" name="Footer Placeholder 3">
            <a:extLst>
              <a:ext uri="{FF2B5EF4-FFF2-40B4-BE49-F238E27FC236}">
                <a16:creationId xmlns:a16="http://schemas.microsoft.com/office/drawing/2014/main" id="{7C71A810-FF37-4933-8D96-7FA210D7C21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40418F8-34F9-4AE0-AE10-776E47F41D1A}"/>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361490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F05DD0-6158-4621-A72F-65395DD2E7AD}"/>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3" name="Footer Placeholder 2">
            <a:extLst>
              <a:ext uri="{FF2B5EF4-FFF2-40B4-BE49-F238E27FC236}">
                <a16:creationId xmlns:a16="http://schemas.microsoft.com/office/drawing/2014/main" id="{8DC337DC-FC37-44E9-951B-3A2062CD374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133E232-984E-4377-A699-13C0C43EF20F}"/>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277030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224E5-7E2E-48AC-8E91-453B57969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124368A-4E47-4988-9945-C1026AB6B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0504B1-6802-412B-BF41-B6E6E170D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09809-0079-436B-9A44-147E172EE0D8}"/>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6" name="Footer Placeholder 5">
            <a:extLst>
              <a:ext uri="{FF2B5EF4-FFF2-40B4-BE49-F238E27FC236}">
                <a16:creationId xmlns:a16="http://schemas.microsoft.com/office/drawing/2014/main" id="{71823283-847A-4352-B553-12E18C9AA6E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6123879-02FC-467A-AC0C-B18E1EC079B3}"/>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72566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314E8-A85B-4F9E-93B1-8C5829C23E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D948500-422A-4335-9DA9-245BBFFDC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1CE115-6B92-4E94-9E9F-EA9411647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C340A2-A79F-45DD-94EA-B36E8EA92228}"/>
              </a:ext>
            </a:extLst>
          </p:cNvPr>
          <p:cNvSpPr>
            <a:spLocks noGrp="1"/>
          </p:cNvSpPr>
          <p:nvPr>
            <p:ph type="dt" sz="half" idx="10"/>
          </p:nvPr>
        </p:nvSpPr>
        <p:spPr/>
        <p:txBody>
          <a:bodyPr/>
          <a:lstStyle/>
          <a:p>
            <a:fld id="{F895DE2F-DBCA-44C3-A28F-20C82CAAB506}" type="datetimeFigureOut">
              <a:rPr lang="en-IN" smtClean="0"/>
              <a:t>22-08-2020</a:t>
            </a:fld>
            <a:endParaRPr lang="en-IN"/>
          </a:p>
        </p:txBody>
      </p:sp>
      <p:sp>
        <p:nvSpPr>
          <p:cNvPr id="6" name="Footer Placeholder 5">
            <a:extLst>
              <a:ext uri="{FF2B5EF4-FFF2-40B4-BE49-F238E27FC236}">
                <a16:creationId xmlns:a16="http://schemas.microsoft.com/office/drawing/2014/main" id="{9FD5A36C-D33A-4EC4-9D63-84ED3AD3F9D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5DB8BA2-6FCC-40FB-B8EE-EF6AF13DE3CA}"/>
              </a:ext>
            </a:extLst>
          </p:cNvPr>
          <p:cNvSpPr>
            <a:spLocks noGrp="1"/>
          </p:cNvSpPr>
          <p:nvPr>
            <p:ph type="sldNum" sz="quarter" idx="12"/>
          </p:nvPr>
        </p:nvSpPr>
        <p:spPr/>
        <p:txBody>
          <a:bodyPr/>
          <a:lstStyle/>
          <a:p>
            <a:fld id="{7E7E2B61-0CDC-4264-88B9-77E7B5D3C5F0}" type="slidenum">
              <a:rPr lang="en-IN" smtClean="0"/>
              <a:t>‹#›</a:t>
            </a:fld>
            <a:endParaRPr lang="en-IN"/>
          </a:p>
        </p:txBody>
      </p:sp>
    </p:spTree>
    <p:extLst>
      <p:ext uri="{BB962C8B-B14F-4D97-AF65-F5344CB8AC3E}">
        <p14:creationId xmlns:p14="http://schemas.microsoft.com/office/powerpoint/2010/main" val="833864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E9C01B-28E1-4EB4-A08D-1E842AD545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E2B3F18-C34B-4568-A23D-ADC7E1691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B1A85E-512D-43C0-908E-DF9E4B2D70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5DE2F-DBCA-44C3-A28F-20C82CAAB506}" type="datetimeFigureOut">
              <a:rPr lang="en-IN" smtClean="0"/>
              <a:t>22-08-2020</a:t>
            </a:fld>
            <a:endParaRPr lang="en-IN"/>
          </a:p>
        </p:txBody>
      </p:sp>
      <p:sp>
        <p:nvSpPr>
          <p:cNvPr id="5" name="Footer Placeholder 4">
            <a:extLst>
              <a:ext uri="{FF2B5EF4-FFF2-40B4-BE49-F238E27FC236}">
                <a16:creationId xmlns:a16="http://schemas.microsoft.com/office/drawing/2014/main" id="{95C8A713-858D-4E32-9528-F2ADD0ADFA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D9D8E52-4DBF-41A9-916B-86871A1CB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E2B61-0CDC-4264-88B9-77E7B5D3C5F0}" type="slidenum">
              <a:rPr lang="en-IN" smtClean="0"/>
              <a:t>‹#›</a:t>
            </a:fld>
            <a:endParaRPr lang="en-IN"/>
          </a:p>
        </p:txBody>
      </p:sp>
    </p:spTree>
    <p:extLst>
      <p:ext uri="{BB962C8B-B14F-4D97-AF65-F5344CB8AC3E}">
        <p14:creationId xmlns:p14="http://schemas.microsoft.com/office/powerpoint/2010/main" val="318882681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8BD45-5391-4842-9AC4-324C892B17FD}"/>
              </a:ext>
            </a:extLst>
          </p:cNvPr>
          <p:cNvSpPr>
            <a:spLocks noGrp="1"/>
          </p:cNvSpPr>
          <p:nvPr>
            <p:ph type="ctrTitle"/>
          </p:nvPr>
        </p:nvSpPr>
        <p:spPr/>
        <p:txBody>
          <a:bodyPr/>
          <a:lstStyle/>
          <a:p>
            <a:r>
              <a:rPr lang="en-IN" b="1" i="0" dirty="0">
                <a:solidFill>
                  <a:srgbClr val="264C84"/>
                </a:solidFill>
                <a:effectLst/>
                <a:latin typeface="roboto"/>
              </a:rPr>
              <a:t>Landscape of the Soul</a:t>
            </a:r>
            <a:br>
              <a:rPr lang="en-IN" b="0" i="0" dirty="0">
                <a:solidFill>
                  <a:srgbClr val="264C84"/>
                </a:solidFill>
                <a:effectLst/>
                <a:latin typeface="roboto"/>
              </a:rPr>
            </a:br>
            <a:endParaRPr lang="en-IN" dirty="0"/>
          </a:p>
        </p:txBody>
      </p:sp>
      <p:sp>
        <p:nvSpPr>
          <p:cNvPr id="3" name="Subtitle 2">
            <a:extLst>
              <a:ext uri="{FF2B5EF4-FFF2-40B4-BE49-F238E27FC236}">
                <a16:creationId xmlns:a16="http://schemas.microsoft.com/office/drawing/2014/main" id="{4DF3F7E0-B7F4-40BE-8AB6-1B8E0D634CAF}"/>
              </a:ext>
            </a:extLst>
          </p:cNvPr>
          <p:cNvSpPr>
            <a:spLocks noGrp="1"/>
          </p:cNvSpPr>
          <p:nvPr>
            <p:ph type="subTitle" idx="1"/>
          </p:nvPr>
        </p:nvSpPr>
        <p:spPr/>
        <p:txBody>
          <a:bodyPr/>
          <a:lstStyle/>
          <a:p>
            <a:r>
              <a:rPr lang="en-IN" b="0" i="0" dirty="0">
                <a:solidFill>
                  <a:srgbClr val="264C84"/>
                </a:solidFill>
                <a:effectLst/>
                <a:latin typeface="roboto"/>
              </a:rPr>
              <a:t>By Nathalie </a:t>
            </a:r>
            <a:r>
              <a:rPr lang="en-IN" b="0" i="0" dirty="0" err="1">
                <a:solidFill>
                  <a:srgbClr val="264C84"/>
                </a:solidFill>
                <a:effectLst/>
                <a:latin typeface="roboto"/>
              </a:rPr>
              <a:t>Trouveroy</a:t>
            </a:r>
            <a:endParaRPr lang="en-IN" b="0" i="0" dirty="0">
              <a:solidFill>
                <a:srgbClr val="264C84"/>
              </a:solidFill>
              <a:effectLst/>
              <a:latin typeface="roboto"/>
            </a:endParaRPr>
          </a:p>
          <a:p>
            <a:endParaRPr lang="en-IN" dirty="0"/>
          </a:p>
        </p:txBody>
      </p:sp>
    </p:spTree>
    <p:extLst>
      <p:ext uri="{BB962C8B-B14F-4D97-AF65-F5344CB8AC3E}">
        <p14:creationId xmlns:p14="http://schemas.microsoft.com/office/powerpoint/2010/main" val="41284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F675C-AC44-4CFF-8748-974036A3E40A}"/>
              </a:ext>
            </a:extLst>
          </p:cNvPr>
          <p:cNvSpPr>
            <a:spLocks noGrp="1"/>
          </p:cNvSpPr>
          <p:nvPr>
            <p:ph type="title"/>
          </p:nvPr>
        </p:nvSpPr>
        <p:spPr/>
        <p:txBody>
          <a:bodyPr/>
          <a:lstStyle/>
          <a:p>
            <a:endParaRPr lang="en-IN"/>
          </a:p>
        </p:txBody>
      </p:sp>
      <p:sp>
        <p:nvSpPr>
          <p:cNvPr id="4" name="Rectangle 1">
            <a:extLst>
              <a:ext uri="{FF2B5EF4-FFF2-40B4-BE49-F238E27FC236}">
                <a16:creationId xmlns:a16="http://schemas.microsoft.com/office/drawing/2014/main" id="{F6D503CD-4F93-40AF-9846-92D88979B847}"/>
              </a:ext>
            </a:extLst>
          </p:cNvPr>
          <p:cNvSpPr>
            <a:spLocks noGrp="1" noChangeArrowheads="1"/>
          </p:cNvSpPr>
          <p:nvPr>
            <p:ph idx="1"/>
          </p:nvPr>
        </p:nvSpPr>
        <p:spPr bwMode="auto">
          <a:xfrm>
            <a:off x="838200" y="1415971"/>
            <a:ext cx="9563100" cy="51706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3A3A3A"/>
                </a:solidFill>
                <a:effectLst/>
                <a:cs typeface="Arial" panose="020B0604020202020204" pitchFamily="34" charset="0"/>
              </a:rPr>
              <a:t>Meaning of the Tales</a:t>
            </a:r>
          </a:p>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2400" b="0" i="0" u="none" strike="noStrike" cap="none" normalizeH="0" baseline="0" dirty="0">
                <a:ln>
                  <a:noFill/>
                </a:ln>
                <a:solidFill>
                  <a:srgbClr val="3A3A3A"/>
                </a:solidFill>
                <a:effectLst/>
                <a:cs typeface="Arial" panose="020B0604020202020204" pitchFamily="34" charset="0"/>
              </a:rPr>
            </a:br>
            <a:r>
              <a:rPr kumimoji="0" lang="en-US" altLang="en-US" sz="2400" b="0" i="0" u="none" strike="noStrike" cap="none" normalizeH="0" baseline="0" dirty="0">
                <a:ln>
                  <a:noFill/>
                </a:ln>
                <a:solidFill>
                  <a:srgbClr val="3A3A3A"/>
                </a:solidFill>
                <a:effectLst/>
                <a:cs typeface="Arial" panose="020B0604020202020204" pitchFamily="34" charset="0"/>
              </a:rPr>
              <a:t>Such stories as that about Wu </a:t>
            </a:r>
            <a:r>
              <a:rPr kumimoji="0" lang="en-US" altLang="en-US" sz="2400" b="0" i="0" u="none" strike="noStrike" cap="none" normalizeH="0" baseline="0" dirty="0" err="1">
                <a:ln>
                  <a:noFill/>
                </a:ln>
                <a:solidFill>
                  <a:srgbClr val="3A3A3A"/>
                </a:solidFill>
                <a:effectLst/>
                <a:cs typeface="Arial" panose="020B0604020202020204" pitchFamily="34" charset="0"/>
              </a:rPr>
              <a:t>Daozi</a:t>
            </a:r>
            <a:r>
              <a:rPr kumimoji="0" lang="en-US" altLang="en-US" sz="2400" b="0" i="0" u="none" strike="noStrike" cap="none" normalizeH="0" baseline="0" dirty="0">
                <a:ln>
                  <a:noFill/>
                </a:ln>
                <a:solidFill>
                  <a:srgbClr val="3A3A3A"/>
                </a:solidFill>
                <a:effectLst/>
                <a:cs typeface="Arial" panose="020B0604020202020204" pitchFamily="34" charset="0"/>
              </a:rPr>
              <a:t> are very common in China’s classical education. It was through such stories that great masters made abstract concepts concrete. Such tales reveal that art has an inner life, meaning or soul. Only when one is able to see that inner life can one understand its true meaning. The Emperor had appreciated the painting only from what he saw. He could only see the body of the painting, whereas the painter tried to show him the soul, the inner life and meaning of the painting. Similarly, Quinten </a:t>
            </a:r>
            <a:r>
              <a:rPr kumimoji="0" lang="en-US" altLang="en-US" sz="2400" b="0" i="0" u="none" strike="noStrike" cap="none" normalizeH="0" baseline="0" dirty="0" err="1">
                <a:ln>
                  <a:noFill/>
                </a:ln>
                <a:solidFill>
                  <a:srgbClr val="3A3A3A"/>
                </a:solidFill>
                <a:effectLst/>
                <a:cs typeface="Arial" panose="020B0604020202020204" pitchFamily="34" charset="0"/>
              </a:rPr>
              <a:t>Metsys</a:t>
            </a:r>
            <a:r>
              <a:rPr kumimoji="0" lang="en-US" altLang="en-US" sz="2400" b="0" i="0" u="none" strike="noStrike" cap="none" normalizeH="0" baseline="0" dirty="0">
                <a:ln>
                  <a:noFill/>
                </a:ln>
                <a:solidFill>
                  <a:srgbClr val="3A3A3A"/>
                </a:solidFill>
                <a:effectLst/>
                <a:cs typeface="Arial" panose="020B0604020202020204" pitchFamily="34" charset="0"/>
              </a:rPr>
              <a:t> signified illusionistic likeness in European painting.</a:t>
            </a:r>
            <a:endParaRPr kumimoji="0" lang="en-US" altLang="en-US" sz="24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A3A3A"/>
                </a:solidFill>
                <a:effectLst/>
                <a:cs typeface="Arial" panose="020B0604020202020204" pitchFamily="34" charset="0"/>
              </a:rPr>
              <a:t>The same holds good for the story about the frightening likeness of a dragon to a real one which prevented a Chinese painter from drawing its eye, as he felt that then the dragon would see him and attack him.</a:t>
            </a:r>
            <a:endParaRPr kumimoji="0" lang="en-US" altLang="en-US" sz="24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219143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80558-005F-4100-800F-68DFDDC791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1361810-E8AE-41CE-8BEF-BF435401D74C}"/>
              </a:ext>
            </a:extLst>
          </p:cNvPr>
          <p:cNvSpPr>
            <a:spLocks noGrp="1"/>
          </p:cNvSpPr>
          <p:nvPr>
            <p:ph idx="1"/>
          </p:nvPr>
        </p:nvSpPr>
        <p:spPr/>
        <p:txBody>
          <a:bodyPr>
            <a:normAutofit fontScale="92500" lnSpcReduction="20000"/>
          </a:bodyPr>
          <a:lstStyle/>
          <a:p>
            <a:pPr algn="just"/>
            <a:r>
              <a:rPr lang="en-US" b="1" i="0" dirty="0">
                <a:solidFill>
                  <a:srgbClr val="3A3A3A"/>
                </a:solidFill>
                <a:effectLst/>
                <a:latin typeface="ABeeZee"/>
              </a:rPr>
              <a:t>Basis of Chinese Paintings</a:t>
            </a:r>
          </a:p>
          <a:p>
            <a:pPr marL="0" indent="0" algn="just">
              <a:buNone/>
            </a:pPr>
            <a:br>
              <a:rPr lang="en-US" dirty="0"/>
            </a:br>
            <a:r>
              <a:rPr lang="en-US" b="0" i="0" dirty="0">
                <a:solidFill>
                  <a:srgbClr val="3A3A3A"/>
                </a:solidFill>
                <a:effectLst/>
                <a:latin typeface="ABeeZee"/>
              </a:rPr>
              <a:t>Chinese paintings are based on the philosophy of Daoism. Dao means “path or way”- the way into the mystery of the universe. The Emperor may rule over territories, but the artist alone knows the way within. Life has no meaning unless we undertake the inner, spiritual journey. When Wu </a:t>
            </a:r>
            <a:r>
              <a:rPr lang="en-US" b="0" i="0" dirty="0" err="1">
                <a:solidFill>
                  <a:srgbClr val="3A3A3A"/>
                </a:solidFill>
                <a:effectLst/>
                <a:latin typeface="ABeeZee"/>
              </a:rPr>
              <a:t>Daozi</a:t>
            </a:r>
            <a:r>
              <a:rPr lang="en-US" b="0" i="0" dirty="0">
                <a:solidFill>
                  <a:srgbClr val="3A3A3A"/>
                </a:solidFill>
                <a:effectLst/>
                <a:latin typeface="ABeeZee"/>
              </a:rPr>
              <a:t> said, “let me show you the way”, he meant the way to the inner meaning of art or mystery of the universe. This is the spirit of Chinese paintings. They do not reproduce an actual view, but use a real landscape to say something more. A Chinese painter, therefore, wants the viewer to take plural view points to enter into his painting and travel in it. He wants our active participation, not only physical but also mental. His landscape is not a copy of a- real landscape; it is a representation of an inner reality, a spiritual and conceptual space.</a:t>
            </a:r>
            <a:endParaRPr lang="en-IN" dirty="0"/>
          </a:p>
        </p:txBody>
      </p:sp>
    </p:spTree>
    <p:extLst>
      <p:ext uri="{BB962C8B-B14F-4D97-AF65-F5344CB8AC3E}">
        <p14:creationId xmlns:p14="http://schemas.microsoft.com/office/powerpoint/2010/main" val="3919595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C5559-C8DD-44E8-AC0E-E2754F39A6AA}"/>
              </a:ext>
            </a:extLst>
          </p:cNvPr>
          <p:cNvSpPr>
            <a:spLocks noGrp="1"/>
          </p:cNvSpPr>
          <p:nvPr>
            <p:ph type="title"/>
          </p:nvPr>
        </p:nvSpPr>
        <p:spPr/>
        <p:txBody>
          <a:bodyPr/>
          <a:lstStyle/>
          <a:p>
            <a:r>
              <a:rPr lang="en-US" b="1" i="0" dirty="0">
                <a:solidFill>
                  <a:srgbClr val="3A3A3A"/>
                </a:solidFill>
                <a:effectLst/>
                <a:latin typeface="ABeeZee"/>
              </a:rPr>
              <a:t>What Daoism Is?</a:t>
            </a:r>
            <a:endParaRPr lang="en-IN" dirty="0"/>
          </a:p>
        </p:txBody>
      </p:sp>
      <p:sp>
        <p:nvSpPr>
          <p:cNvPr id="3" name="Content Placeholder 2">
            <a:extLst>
              <a:ext uri="{FF2B5EF4-FFF2-40B4-BE49-F238E27FC236}">
                <a16:creationId xmlns:a16="http://schemas.microsoft.com/office/drawing/2014/main" id="{F399FFC6-7B63-4515-AC32-038EC8C8BF77}"/>
              </a:ext>
            </a:extLst>
          </p:cNvPr>
          <p:cNvSpPr>
            <a:spLocks noGrp="1"/>
          </p:cNvSpPr>
          <p:nvPr>
            <p:ph idx="1"/>
          </p:nvPr>
        </p:nvSpPr>
        <p:spPr>
          <a:xfrm>
            <a:off x="409575" y="1343024"/>
            <a:ext cx="11277600" cy="5286375"/>
          </a:xfrm>
        </p:spPr>
        <p:txBody>
          <a:bodyPr>
            <a:normAutofit fontScale="92500" lnSpcReduction="20000"/>
          </a:bodyPr>
          <a:lstStyle/>
          <a:p>
            <a:pPr algn="just"/>
            <a:br>
              <a:rPr lang="en-US" b="0" i="0" dirty="0">
                <a:solidFill>
                  <a:srgbClr val="3A3A3A"/>
                </a:solidFill>
                <a:effectLst/>
                <a:latin typeface="ABeeZee"/>
              </a:rPr>
            </a:br>
            <a:r>
              <a:rPr lang="en-US" b="0" i="0" dirty="0">
                <a:solidFill>
                  <a:srgbClr val="3A3A3A"/>
                </a:solidFill>
                <a:effectLst/>
                <a:latin typeface="ABeeZee"/>
              </a:rPr>
              <a:t>According to Daoism, this universe is composed of two complementary poles, viz. Yin (feminine) and Yang (masculine). The interaction of these two energies makes the universe. Their meeting point, called the “Middle Void” also holds great significance, though it is often overlooked. This can be compared with the yogic practice of pranayama; breathe in, retain, breathe out – the ‘retain’ part is the “Middle Void” where meditation occurs. This void is essential – nothing can happen without it.</a:t>
            </a:r>
          </a:p>
          <a:p>
            <a:pPr algn="just"/>
            <a:endParaRPr lang="en-US" b="0" i="0" dirty="0">
              <a:solidFill>
                <a:srgbClr val="3A3A3A"/>
              </a:solidFill>
              <a:effectLst/>
              <a:latin typeface="ABeeZee"/>
            </a:endParaRPr>
          </a:p>
          <a:p>
            <a:pPr algn="just"/>
            <a:r>
              <a:rPr lang="en-US" b="0" i="0" dirty="0">
                <a:solidFill>
                  <a:srgbClr val="3A3A3A"/>
                </a:solidFill>
                <a:effectLst/>
                <a:latin typeface="ABeeZee"/>
              </a:rPr>
              <a:t>In Daoism, a landscape is called “</a:t>
            </a:r>
            <a:r>
              <a:rPr lang="en-US" b="0" i="0" dirty="0" err="1">
                <a:solidFill>
                  <a:srgbClr val="3A3A3A"/>
                </a:solidFill>
                <a:effectLst/>
                <a:latin typeface="ABeeZee"/>
              </a:rPr>
              <a:t>Shanshui</a:t>
            </a:r>
            <a:r>
              <a:rPr lang="en-US" b="0" i="0" dirty="0">
                <a:solidFill>
                  <a:srgbClr val="3A3A3A"/>
                </a:solidFill>
                <a:effectLst/>
                <a:latin typeface="ABeeZee"/>
              </a:rPr>
              <a:t>” (Shan = mountain, Shui = water); however, it doesn’t represent a real landscape; it is the Daoist view of the universe. To understand Chinese paintings, one must understand Daoism. So, the mountains and water in the Chinese paintings are representative of </a:t>
            </a:r>
            <a:r>
              <a:rPr lang="en-US" b="0" i="0" dirty="0" err="1">
                <a:solidFill>
                  <a:srgbClr val="3A3A3A"/>
                </a:solidFill>
                <a:effectLst/>
                <a:latin typeface="ABeeZee"/>
              </a:rPr>
              <a:t>Shanshui</a:t>
            </a:r>
            <a:r>
              <a:rPr lang="en-US" b="0" i="0" dirty="0">
                <a:solidFill>
                  <a:srgbClr val="3A3A3A"/>
                </a:solidFill>
                <a:effectLst/>
                <a:latin typeface="ABeeZee"/>
              </a:rPr>
              <a:t> and the unpainted space is representative of the Middle Void where the interaction between Yin and Yang takes place. Man is the medium of communication between the two complementary poles of the universe and you can see his presence too in the Chinese paintings.</a:t>
            </a:r>
          </a:p>
          <a:p>
            <a:pPr algn="just"/>
            <a:endParaRPr lang="en-IN" dirty="0"/>
          </a:p>
        </p:txBody>
      </p:sp>
    </p:spTree>
    <p:extLst>
      <p:ext uri="{BB962C8B-B14F-4D97-AF65-F5344CB8AC3E}">
        <p14:creationId xmlns:p14="http://schemas.microsoft.com/office/powerpoint/2010/main" val="209611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CFAF-9A9D-4825-9055-2399AB97EC69}"/>
              </a:ext>
            </a:extLst>
          </p:cNvPr>
          <p:cNvSpPr>
            <a:spLocks noGrp="1"/>
          </p:cNvSpPr>
          <p:nvPr>
            <p:ph type="title"/>
          </p:nvPr>
        </p:nvSpPr>
        <p:spPr>
          <a:xfrm>
            <a:off x="438151" y="365125"/>
            <a:ext cx="11210924" cy="1460500"/>
          </a:xfrm>
        </p:spPr>
        <p:txBody>
          <a:bodyPr/>
          <a:lstStyle/>
          <a:p>
            <a:r>
              <a:rPr lang="en-IN" b="1" i="0" dirty="0">
                <a:solidFill>
                  <a:srgbClr val="264C84"/>
                </a:solidFill>
                <a:effectLst/>
                <a:latin typeface="roboto"/>
              </a:rPr>
              <a:t>Introduction</a:t>
            </a:r>
            <a:br>
              <a:rPr lang="en-IN" b="0" i="0" dirty="0">
                <a:solidFill>
                  <a:srgbClr val="264C84"/>
                </a:solidFill>
                <a:effectLst/>
                <a:latin typeface="roboto"/>
              </a:rPr>
            </a:br>
            <a:endParaRPr lang="en-IN" dirty="0"/>
          </a:p>
        </p:txBody>
      </p:sp>
      <p:sp>
        <p:nvSpPr>
          <p:cNvPr id="3" name="Content Placeholder 2">
            <a:extLst>
              <a:ext uri="{FF2B5EF4-FFF2-40B4-BE49-F238E27FC236}">
                <a16:creationId xmlns:a16="http://schemas.microsoft.com/office/drawing/2014/main" id="{E17A74B8-89BB-4051-883F-CFF5977B2CF7}"/>
              </a:ext>
            </a:extLst>
          </p:cNvPr>
          <p:cNvSpPr>
            <a:spLocks noGrp="1"/>
          </p:cNvSpPr>
          <p:nvPr>
            <p:ph idx="1"/>
          </p:nvPr>
        </p:nvSpPr>
        <p:spPr/>
        <p:txBody>
          <a:bodyPr/>
          <a:lstStyle/>
          <a:p>
            <a:pPr algn="just"/>
            <a:r>
              <a:rPr lang="en-US" b="0" i="0" dirty="0">
                <a:solidFill>
                  <a:srgbClr val="000000"/>
                </a:solidFill>
                <a:effectLst/>
                <a:latin typeface="roboto"/>
              </a:rPr>
              <a:t>Written by Nathalie </a:t>
            </a:r>
            <a:r>
              <a:rPr lang="en-US" b="0" i="0" dirty="0" err="1">
                <a:solidFill>
                  <a:srgbClr val="000000"/>
                </a:solidFill>
                <a:effectLst/>
                <a:latin typeface="roboto"/>
              </a:rPr>
              <a:t>Trouveroy</a:t>
            </a:r>
            <a:r>
              <a:rPr lang="en-US" b="0" i="0" dirty="0">
                <a:solidFill>
                  <a:srgbClr val="000000"/>
                </a:solidFill>
                <a:effectLst/>
                <a:latin typeface="roboto"/>
              </a:rPr>
              <a:t>, the chapter is about how different the Chinese Art form is, from the European art form. The writer uses two stories to make a contrast. European art is about reproducing an actual view whereas Chinese art is about not creating a real landscape. European art is an artist’s way to let viewers show exactly what he wants them to see in the landscape. Chinese art is the artist’s spiritual and inner voice where you can travel from any point and it lets the viewer creates a path for their imagination.</a:t>
            </a:r>
            <a:endParaRPr lang="en-IN" dirty="0"/>
          </a:p>
        </p:txBody>
      </p:sp>
    </p:spTree>
    <p:extLst>
      <p:ext uri="{BB962C8B-B14F-4D97-AF65-F5344CB8AC3E}">
        <p14:creationId xmlns:p14="http://schemas.microsoft.com/office/powerpoint/2010/main" val="233704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F8D2B-CF8E-4141-9EAF-DDC77363675A}"/>
              </a:ext>
            </a:extLst>
          </p:cNvPr>
          <p:cNvSpPr>
            <a:spLocks noGrp="1"/>
          </p:cNvSpPr>
          <p:nvPr>
            <p:ph type="title"/>
          </p:nvPr>
        </p:nvSpPr>
        <p:spPr/>
        <p:txBody>
          <a:bodyPr/>
          <a:lstStyle/>
          <a:p>
            <a:r>
              <a:rPr lang="en-IN" dirty="0"/>
              <a:t>Theme </a:t>
            </a:r>
          </a:p>
        </p:txBody>
      </p:sp>
      <p:sp>
        <p:nvSpPr>
          <p:cNvPr id="3" name="Content Placeholder 2">
            <a:extLst>
              <a:ext uri="{FF2B5EF4-FFF2-40B4-BE49-F238E27FC236}">
                <a16:creationId xmlns:a16="http://schemas.microsoft.com/office/drawing/2014/main" id="{2E460198-6B25-43C9-9A74-460BFE83D52D}"/>
              </a:ext>
            </a:extLst>
          </p:cNvPr>
          <p:cNvSpPr>
            <a:spLocks noGrp="1"/>
          </p:cNvSpPr>
          <p:nvPr>
            <p:ph idx="1"/>
          </p:nvPr>
        </p:nvSpPr>
        <p:spPr/>
        <p:txBody>
          <a:bodyPr/>
          <a:lstStyle/>
          <a:p>
            <a:pPr marL="0" indent="0" algn="just">
              <a:buNone/>
            </a:pPr>
            <a:r>
              <a:rPr lang="en-US" b="0" i="0" dirty="0">
                <a:solidFill>
                  <a:srgbClr val="3A3A3A"/>
                </a:solidFill>
                <a:effectLst/>
                <a:latin typeface="ABeeZee"/>
              </a:rPr>
              <a:t>The writer contrasts Chinese art with European art by recounting two stories about Chinese art and one story about European Art. The Europeans want a perfect likeness, whereas in Asia, art is the essence of life and spirit. Chinese art requires the active participation of the viewer both physically and mentally to understand it.</a:t>
            </a:r>
            <a:endParaRPr lang="en-IN" dirty="0"/>
          </a:p>
        </p:txBody>
      </p:sp>
    </p:spTree>
    <p:extLst>
      <p:ext uri="{BB962C8B-B14F-4D97-AF65-F5344CB8AC3E}">
        <p14:creationId xmlns:p14="http://schemas.microsoft.com/office/powerpoint/2010/main" val="3303667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98161-68D9-4A53-9501-2C3A2BE95A46}"/>
              </a:ext>
            </a:extLst>
          </p:cNvPr>
          <p:cNvSpPr>
            <a:spLocks noGrp="1"/>
          </p:cNvSpPr>
          <p:nvPr>
            <p:ph type="title"/>
          </p:nvPr>
        </p:nvSpPr>
        <p:spPr/>
        <p:txBody>
          <a:bodyPr/>
          <a:lstStyle/>
          <a:p>
            <a:r>
              <a:rPr lang="en-IN" dirty="0"/>
              <a:t>Characters </a:t>
            </a:r>
          </a:p>
        </p:txBody>
      </p:sp>
      <p:sp>
        <p:nvSpPr>
          <p:cNvPr id="4" name="Rectangle 1">
            <a:extLst>
              <a:ext uri="{FF2B5EF4-FFF2-40B4-BE49-F238E27FC236}">
                <a16:creationId xmlns:a16="http://schemas.microsoft.com/office/drawing/2014/main" id="{BB8602DD-A14F-4070-ABED-6CBBFF80C3B6}"/>
              </a:ext>
            </a:extLst>
          </p:cNvPr>
          <p:cNvSpPr>
            <a:spLocks noGrp="1" noChangeArrowheads="1"/>
          </p:cNvSpPr>
          <p:nvPr>
            <p:ph idx="1"/>
          </p:nvPr>
        </p:nvSpPr>
        <p:spPr bwMode="auto">
          <a:xfrm>
            <a:off x="419099" y="2293134"/>
            <a:ext cx="95154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A3A3A"/>
                </a:solidFill>
                <a:effectLst/>
                <a:cs typeface="Arial" panose="020B0604020202020204" pitchFamily="34" charset="0"/>
              </a:rPr>
              <a:t>Wu </a:t>
            </a:r>
            <a:r>
              <a:rPr kumimoji="0" lang="en-US" altLang="en-US" sz="2400" b="0" i="0" u="none" strike="noStrike" cap="none" normalizeH="0" baseline="0" dirty="0" err="1">
                <a:ln>
                  <a:noFill/>
                </a:ln>
                <a:solidFill>
                  <a:srgbClr val="3A3A3A"/>
                </a:solidFill>
                <a:effectLst/>
                <a:cs typeface="Arial" panose="020B0604020202020204" pitchFamily="34" charset="0"/>
              </a:rPr>
              <a:t>Daozi</a:t>
            </a:r>
            <a:r>
              <a:rPr kumimoji="0" lang="en-US" altLang="en-US" sz="2400" b="0" i="0" u="none" strike="noStrike" cap="none" normalizeH="0" baseline="0" dirty="0">
                <a:ln>
                  <a:noFill/>
                </a:ln>
                <a:solidFill>
                  <a:srgbClr val="3A3A3A"/>
                </a:solidFill>
                <a:effectLst/>
                <a:cs typeface="Arial" panose="020B0604020202020204" pitchFamily="34" charset="0"/>
              </a:rPr>
              <a:t>: The eighth century Chinese landscape painter disappeared inside his last painting.</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A3A3A"/>
                </a:solidFill>
                <a:effectLst/>
                <a:cs typeface="Arial" panose="020B0604020202020204" pitchFamily="34" charset="0"/>
              </a:rPr>
              <a:t>Emperor </a:t>
            </a:r>
            <a:r>
              <a:rPr kumimoji="0" lang="en-US" altLang="en-US" sz="2400" b="0" i="0" u="none" strike="noStrike" cap="none" normalizeH="0" baseline="0" dirty="0" err="1">
                <a:ln>
                  <a:noFill/>
                </a:ln>
                <a:solidFill>
                  <a:srgbClr val="3A3A3A"/>
                </a:solidFill>
                <a:effectLst/>
                <a:cs typeface="Arial" panose="020B0604020202020204" pitchFamily="34" charset="0"/>
              </a:rPr>
              <a:t>Xuanzong</a:t>
            </a:r>
            <a:r>
              <a:rPr kumimoji="0" lang="en-US" altLang="en-US" sz="2400" b="0" i="0" u="none" strike="noStrike" cap="none" normalizeH="0" baseline="0" dirty="0">
                <a:ln>
                  <a:noFill/>
                </a:ln>
                <a:solidFill>
                  <a:srgbClr val="3A3A3A"/>
                </a:solidFill>
                <a:effectLst/>
                <a:cs typeface="Arial" panose="020B0604020202020204" pitchFamily="34" charset="0"/>
              </a:rPr>
              <a:t>: He admired </a:t>
            </a:r>
            <a:r>
              <a:rPr kumimoji="0" lang="en-US" altLang="en-US" sz="2400" b="0" i="0" u="none" strike="noStrike" cap="none" normalizeH="0" baseline="0" dirty="0" err="1">
                <a:ln>
                  <a:noFill/>
                </a:ln>
                <a:solidFill>
                  <a:srgbClr val="3A3A3A"/>
                </a:solidFill>
                <a:effectLst/>
                <a:cs typeface="Arial" panose="020B0604020202020204" pitchFamily="34" charset="0"/>
              </a:rPr>
              <a:t>Daozi’s</a:t>
            </a:r>
            <a:r>
              <a:rPr kumimoji="0" lang="en-US" altLang="en-US" sz="2400" b="0" i="0" u="none" strike="noStrike" cap="none" normalizeH="0" baseline="0" dirty="0">
                <a:ln>
                  <a:noFill/>
                </a:ln>
                <a:solidFill>
                  <a:srgbClr val="3A3A3A"/>
                </a:solidFill>
                <a:effectLst/>
                <a:cs typeface="Arial" panose="020B0604020202020204" pitchFamily="34" charset="0"/>
              </a:rPr>
              <a:t> painting but was not an active participant in it.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A3A3A"/>
                </a:solidFill>
                <a:effectLst/>
                <a:cs typeface="Arial" panose="020B0604020202020204" pitchFamily="34" charset="0"/>
              </a:rPr>
              <a:t>Quinten </a:t>
            </a:r>
            <a:r>
              <a:rPr kumimoji="0" lang="en-US" altLang="en-US" sz="2400" b="0" i="0" u="none" strike="noStrike" cap="none" normalizeH="0" baseline="0" dirty="0" err="1">
                <a:ln>
                  <a:noFill/>
                </a:ln>
                <a:solidFill>
                  <a:srgbClr val="3A3A3A"/>
                </a:solidFill>
                <a:effectLst/>
                <a:cs typeface="Arial" panose="020B0604020202020204" pitchFamily="34" charset="0"/>
              </a:rPr>
              <a:t>Metsys</a:t>
            </a:r>
            <a:r>
              <a:rPr kumimoji="0" lang="en-US" altLang="en-US" sz="2400" b="0" i="0" u="none" strike="noStrike" cap="none" normalizeH="0" baseline="0" dirty="0">
                <a:ln>
                  <a:noFill/>
                </a:ln>
                <a:solidFill>
                  <a:srgbClr val="3A3A3A"/>
                </a:solidFill>
                <a:effectLst/>
                <a:cs typeface="Arial" panose="020B0604020202020204" pitchFamily="34" charset="0"/>
              </a:rPr>
              <a:t>: He was a fifteenth century Belgian blacksmith who changed his profession to become a delicate realist painter and marry the woman he loved.</a:t>
            </a:r>
            <a:endParaRPr kumimoji="0" lang="en-US" altLang="en-US" sz="24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437758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99537-99DC-4955-8AB4-5024834955CF}"/>
              </a:ext>
            </a:extLst>
          </p:cNvPr>
          <p:cNvSpPr>
            <a:spLocks noGrp="1"/>
          </p:cNvSpPr>
          <p:nvPr>
            <p:ph type="title"/>
          </p:nvPr>
        </p:nvSpPr>
        <p:spPr/>
        <p:txBody>
          <a:bodyPr/>
          <a:lstStyle/>
          <a:p>
            <a:r>
              <a:rPr lang="en-IN" dirty="0"/>
              <a:t>Vocabulary</a:t>
            </a:r>
          </a:p>
        </p:txBody>
      </p:sp>
      <p:sp>
        <p:nvSpPr>
          <p:cNvPr id="3" name="Content Placeholder 2">
            <a:extLst>
              <a:ext uri="{FF2B5EF4-FFF2-40B4-BE49-F238E27FC236}">
                <a16:creationId xmlns:a16="http://schemas.microsoft.com/office/drawing/2014/main" id="{74EA32AA-62FF-43E5-B1A1-0B67803CE1B3}"/>
              </a:ext>
            </a:extLst>
          </p:cNvPr>
          <p:cNvSpPr>
            <a:spLocks noGrp="1"/>
          </p:cNvSpPr>
          <p:nvPr>
            <p:ph idx="1"/>
          </p:nvPr>
        </p:nvSpPr>
        <p:spPr/>
        <p:txBody>
          <a:bodyPr>
            <a:normAutofit fontScale="92500" lnSpcReduction="10000"/>
          </a:bodyPr>
          <a:lstStyle/>
          <a:p>
            <a:r>
              <a:rPr lang="en-IN" b="0" i="0" dirty="0">
                <a:solidFill>
                  <a:srgbClr val="000000"/>
                </a:solidFill>
                <a:effectLst/>
                <a:latin typeface="roboto"/>
              </a:rPr>
              <a:t>Splendid – very impressive; superb</a:t>
            </a:r>
          </a:p>
          <a:p>
            <a:pPr algn="l"/>
            <a:r>
              <a:rPr lang="en-US" b="0" i="0" dirty="0">
                <a:solidFill>
                  <a:srgbClr val="000000"/>
                </a:solidFill>
                <a:effectLst/>
                <a:latin typeface="roboto"/>
              </a:rPr>
              <a:t>Disciple – a follower or a pupil of a leader, teacher</a:t>
            </a:r>
          </a:p>
          <a:p>
            <a:pPr algn="l"/>
            <a:r>
              <a:rPr lang="en-US" b="0" i="0" dirty="0">
                <a:solidFill>
                  <a:srgbClr val="000000"/>
                </a:solidFill>
                <a:effectLst/>
                <a:latin typeface="roboto"/>
              </a:rPr>
              <a:t>Anecdote – a short interesting story of a real person</a:t>
            </a:r>
          </a:p>
          <a:p>
            <a:pPr algn="l"/>
            <a:r>
              <a:rPr lang="en-US" b="0" i="0" dirty="0">
                <a:solidFill>
                  <a:srgbClr val="000000"/>
                </a:solidFill>
                <a:effectLst/>
                <a:latin typeface="roboto"/>
              </a:rPr>
              <a:t>Flanders – a medieval country in Western Europe </a:t>
            </a:r>
          </a:p>
          <a:p>
            <a:pPr algn="l"/>
            <a:r>
              <a:rPr lang="en-US" b="0" i="0" dirty="0">
                <a:solidFill>
                  <a:srgbClr val="000000"/>
                </a:solidFill>
                <a:effectLst/>
                <a:latin typeface="roboto"/>
              </a:rPr>
              <a:t>Antwerp – a city of northern Belgium</a:t>
            </a:r>
          </a:p>
          <a:p>
            <a:pPr algn="l"/>
            <a:r>
              <a:rPr lang="en-US" b="0" i="0" dirty="0">
                <a:solidFill>
                  <a:srgbClr val="000000"/>
                </a:solidFill>
                <a:effectLst/>
                <a:latin typeface="roboto"/>
              </a:rPr>
              <a:t>Delicate Realism – the quality of art that makes it seem real</a:t>
            </a:r>
          </a:p>
          <a:p>
            <a:pPr algn="l"/>
            <a:r>
              <a:rPr lang="en-US" b="0" i="0" dirty="0">
                <a:solidFill>
                  <a:srgbClr val="000000"/>
                </a:solidFill>
                <a:effectLst/>
                <a:latin typeface="roboto"/>
              </a:rPr>
              <a:t>Swat – hit or crush something</a:t>
            </a:r>
          </a:p>
          <a:p>
            <a:pPr algn="l"/>
            <a:r>
              <a:rPr lang="en-US" b="0" i="0" dirty="0">
                <a:solidFill>
                  <a:srgbClr val="000000"/>
                </a:solidFill>
                <a:effectLst/>
                <a:latin typeface="roboto"/>
              </a:rPr>
              <a:t>Apprentice – trainee; learner</a:t>
            </a:r>
          </a:p>
          <a:p>
            <a:pPr algn="l"/>
            <a:r>
              <a:rPr lang="en-US" b="0" i="0" dirty="0">
                <a:solidFill>
                  <a:srgbClr val="000000"/>
                </a:solidFill>
                <a:effectLst/>
                <a:latin typeface="roboto"/>
              </a:rPr>
              <a:t>Illusionistic Likeness – an illusion created which resembles something</a:t>
            </a:r>
          </a:p>
          <a:p>
            <a:pPr algn="l"/>
            <a:endParaRPr lang="en-US" b="0" i="0" dirty="0">
              <a:solidFill>
                <a:srgbClr val="000000"/>
              </a:solidFill>
              <a:effectLst/>
              <a:latin typeface="roboto"/>
            </a:endParaRPr>
          </a:p>
          <a:p>
            <a:endParaRPr lang="en-IN" dirty="0"/>
          </a:p>
        </p:txBody>
      </p:sp>
    </p:spTree>
    <p:extLst>
      <p:ext uri="{BB962C8B-B14F-4D97-AF65-F5344CB8AC3E}">
        <p14:creationId xmlns:p14="http://schemas.microsoft.com/office/powerpoint/2010/main" val="413483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6552F0-2C08-4853-A65E-176026830B5F}"/>
              </a:ext>
            </a:extLst>
          </p:cNvPr>
          <p:cNvSpPr>
            <a:spLocks noGrp="1"/>
          </p:cNvSpPr>
          <p:nvPr>
            <p:ph idx="1"/>
          </p:nvPr>
        </p:nvSpPr>
        <p:spPr>
          <a:xfrm>
            <a:off x="438150" y="361950"/>
            <a:ext cx="11410950" cy="6048375"/>
          </a:xfrm>
        </p:spPr>
        <p:txBody>
          <a:bodyPr>
            <a:normAutofit/>
          </a:bodyPr>
          <a:lstStyle/>
          <a:p>
            <a:pPr algn="l"/>
            <a:r>
              <a:rPr lang="en-US" b="0" i="0" dirty="0">
                <a:solidFill>
                  <a:srgbClr val="000000"/>
                </a:solidFill>
                <a:effectLst/>
                <a:latin typeface="roboto"/>
              </a:rPr>
              <a:t>Figurative painting – metaphoric representation of an art</a:t>
            </a:r>
          </a:p>
          <a:p>
            <a:pPr algn="l"/>
            <a:r>
              <a:rPr lang="en-US" b="0" i="0" dirty="0">
                <a:solidFill>
                  <a:srgbClr val="000000"/>
                </a:solidFill>
                <a:effectLst/>
                <a:latin typeface="roboto"/>
              </a:rPr>
              <a:t>Leisurely – unhurried or relaxed</a:t>
            </a:r>
          </a:p>
          <a:p>
            <a:pPr algn="l"/>
            <a:r>
              <a:rPr lang="en-US" b="0" i="0" dirty="0">
                <a:solidFill>
                  <a:srgbClr val="000000"/>
                </a:solidFill>
                <a:effectLst/>
                <a:latin typeface="roboto"/>
              </a:rPr>
              <a:t>Conceptual Space – relation with an abstract representation</a:t>
            </a:r>
          </a:p>
          <a:p>
            <a:pPr algn="l"/>
            <a:r>
              <a:rPr lang="en-US" b="0" i="0" dirty="0">
                <a:solidFill>
                  <a:srgbClr val="000000"/>
                </a:solidFill>
                <a:effectLst/>
                <a:latin typeface="roboto"/>
              </a:rPr>
              <a:t>Daoism – a Chinese philosophy based on the writings of Lao-Tzu</a:t>
            </a:r>
          </a:p>
          <a:p>
            <a:pPr algn="l"/>
            <a:r>
              <a:rPr lang="en-US" b="0" i="0" dirty="0">
                <a:solidFill>
                  <a:srgbClr val="000000"/>
                </a:solidFill>
                <a:effectLst/>
                <a:latin typeface="roboto"/>
              </a:rPr>
              <a:t>Void – empty; vacant</a:t>
            </a:r>
          </a:p>
          <a:p>
            <a:pPr algn="l"/>
            <a:r>
              <a:rPr lang="en-US" b="0" i="0" dirty="0">
                <a:solidFill>
                  <a:srgbClr val="000000"/>
                </a:solidFill>
                <a:effectLst/>
                <a:latin typeface="roboto"/>
              </a:rPr>
              <a:t>Conduit – channel; tube</a:t>
            </a:r>
          </a:p>
          <a:p>
            <a:pPr algn="l"/>
            <a:r>
              <a:rPr lang="en-US" b="0" i="0" dirty="0">
                <a:solidFill>
                  <a:srgbClr val="000000"/>
                </a:solidFill>
                <a:effectLst/>
                <a:latin typeface="roboto"/>
              </a:rPr>
              <a:t>Oppressed – burdened; worried</a:t>
            </a:r>
          </a:p>
          <a:p>
            <a:pPr algn="l"/>
            <a:r>
              <a:rPr lang="en-US" b="0" i="0" dirty="0">
                <a:solidFill>
                  <a:srgbClr val="000000"/>
                </a:solidFill>
                <a:effectLst/>
                <a:latin typeface="roboto"/>
              </a:rPr>
              <a:t>Lofty – tall or high</a:t>
            </a:r>
          </a:p>
          <a:p>
            <a:pPr algn="l"/>
            <a:endParaRPr lang="en-US" b="0" i="0" dirty="0">
              <a:solidFill>
                <a:srgbClr val="000000"/>
              </a:solidFill>
              <a:effectLst/>
              <a:latin typeface="roboto"/>
            </a:endParaRPr>
          </a:p>
          <a:p>
            <a:pPr algn="l"/>
            <a:endParaRPr lang="en-US" b="0" i="0" dirty="0">
              <a:solidFill>
                <a:srgbClr val="000000"/>
              </a:solidFill>
              <a:effectLst/>
              <a:latin typeface="roboto"/>
            </a:endParaRPr>
          </a:p>
          <a:p>
            <a:pPr algn="l"/>
            <a:endParaRPr lang="en-US" b="0" i="0" dirty="0">
              <a:solidFill>
                <a:srgbClr val="000000"/>
              </a:solidFill>
              <a:effectLst/>
              <a:latin typeface="roboto"/>
            </a:endParaRPr>
          </a:p>
          <a:p>
            <a:endParaRPr lang="en-IN" dirty="0"/>
          </a:p>
        </p:txBody>
      </p:sp>
    </p:spTree>
    <p:extLst>
      <p:ext uri="{BB962C8B-B14F-4D97-AF65-F5344CB8AC3E}">
        <p14:creationId xmlns:p14="http://schemas.microsoft.com/office/powerpoint/2010/main" val="383131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9D12B-FD57-4533-BAEF-BB3C191192AB}"/>
              </a:ext>
            </a:extLst>
          </p:cNvPr>
          <p:cNvSpPr>
            <a:spLocks noGrp="1"/>
          </p:cNvSpPr>
          <p:nvPr>
            <p:ph type="title"/>
          </p:nvPr>
        </p:nvSpPr>
        <p:spPr/>
        <p:txBody>
          <a:bodyPr/>
          <a:lstStyle/>
          <a:p>
            <a:r>
              <a:rPr lang="en-IN" b="1" dirty="0"/>
              <a:t>Summary</a:t>
            </a:r>
          </a:p>
        </p:txBody>
      </p:sp>
      <p:sp>
        <p:nvSpPr>
          <p:cNvPr id="3" name="Content Placeholder 2">
            <a:extLst>
              <a:ext uri="{FF2B5EF4-FFF2-40B4-BE49-F238E27FC236}">
                <a16:creationId xmlns:a16="http://schemas.microsoft.com/office/drawing/2014/main" id="{C3993676-861B-4203-A9A8-5B4A43CE5A51}"/>
              </a:ext>
            </a:extLst>
          </p:cNvPr>
          <p:cNvSpPr>
            <a:spLocks noGrp="1"/>
          </p:cNvSpPr>
          <p:nvPr>
            <p:ph idx="1"/>
          </p:nvPr>
        </p:nvSpPr>
        <p:spPr/>
        <p:txBody>
          <a:bodyPr/>
          <a:lstStyle/>
          <a:p>
            <a:pPr marL="0" indent="0" algn="just">
              <a:buNone/>
            </a:pPr>
            <a:r>
              <a:rPr lang="en-US" b="1" i="0" dirty="0">
                <a:solidFill>
                  <a:srgbClr val="3A3A3A"/>
                </a:solidFill>
                <a:effectLst/>
                <a:latin typeface="ABeeZee"/>
              </a:rPr>
              <a:t>Comparison between European and Chinese Art</a:t>
            </a:r>
          </a:p>
          <a:p>
            <a:pPr marL="0" indent="0" algn="just">
              <a:buNone/>
            </a:pPr>
            <a:br>
              <a:rPr lang="en-US" b="1" i="0" dirty="0">
                <a:solidFill>
                  <a:srgbClr val="3A3A3A"/>
                </a:solidFill>
                <a:effectLst/>
                <a:latin typeface="ABeeZee"/>
              </a:rPr>
            </a:br>
            <a:r>
              <a:rPr lang="en-US" b="0" i="0" dirty="0">
                <a:solidFill>
                  <a:srgbClr val="3A3A3A"/>
                </a:solidFill>
                <a:effectLst/>
                <a:latin typeface="ABeeZee"/>
              </a:rPr>
              <a:t>This chapter is a comparative study of European and Chinese painting. It touches upon various subtleties of reality and art. Art is one of the forms of expression like poetry, music and dance. All these forms of expression have an abstract nature as they can’t be defined and have to be felt or experienced. The chapter has three important areas of discussion: anecdotes related to Chinese and European painting, Daoism and how one of the philosophical doctrines of Daoism called ‘</a:t>
            </a:r>
            <a:r>
              <a:rPr lang="en-US" b="0" i="0" dirty="0" err="1">
                <a:solidFill>
                  <a:srgbClr val="3A3A3A"/>
                </a:solidFill>
                <a:effectLst/>
                <a:latin typeface="ABeeZee"/>
              </a:rPr>
              <a:t>Shanshui</a:t>
            </a:r>
            <a:r>
              <a:rPr lang="en-US" b="0" i="0" dirty="0">
                <a:solidFill>
                  <a:srgbClr val="3A3A3A"/>
                </a:solidFill>
                <a:effectLst/>
                <a:latin typeface="ABeeZee"/>
              </a:rPr>
              <a:t>’ is reflected in Chinese paintings.</a:t>
            </a:r>
            <a:endParaRPr lang="en-IN" dirty="0"/>
          </a:p>
        </p:txBody>
      </p:sp>
    </p:spTree>
    <p:extLst>
      <p:ext uri="{BB962C8B-B14F-4D97-AF65-F5344CB8AC3E}">
        <p14:creationId xmlns:p14="http://schemas.microsoft.com/office/powerpoint/2010/main" val="267606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F815E-E237-4C73-BD78-613A2FDEC616}"/>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A00A12BB-9A9A-4047-9905-B6C053D8F854}"/>
              </a:ext>
            </a:extLst>
          </p:cNvPr>
          <p:cNvSpPr>
            <a:spLocks noGrp="1"/>
          </p:cNvSpPr>
          <p:nvPr>
            <p:ph idx="1"/>
          </p:nvPr>
        </p:nvSpPr>
        <p:spPr/>
        <p:txBody>
          <a:bodyPr>
            <a:normAutofit fontScale="92500" lnSpcReduction="10000"/>
          </a:bodyPr>
          <a:lstStyle/>
          <a:p>
            <a:pPr marL="0" indent="0" algn="just">
              <a:buNone/>
            </a:pPr>
            <a:r>
              <a:rPr lang="en-US" b="1" i="0" dirty="0">
                <a:solidFill>
                  <a:srgbClr val="3A3A3A"/>
                </a:solidFill>
                <a:effectLst/>
                <a:latin typeface="ABeeZee"/>
              </a:rPr>
              <a:t>Anecdote about Chinese Painter Wu </a:t>
            </a:r>
            <a:r>
              <a:rPr lang="en-US" b="1" i="0" dirty="0" err="1">
                <a:solidFill>
                  <a:srgbClr val="3A3A3A"/>
                </a:solidFill>
                <a:effectLst/>
                <a:latin typeface="ABeeZee"/>
              </a:rPr>
              <a:t>Daozi</a:t>
            </a:r>
            <a:endParaRPr lang="en-US" b="1" i="0" dirty="0">
              <a:solidFill>
                <a:srgbClr val="3A3A3A"/>
              </a:solidFill>
              <a:effectLst/>
              <a:latin typeface="ABeeZee"/>
            </a:endParaRPr>
          </a:p>
          <a:p>
            <a:pPr marL="0" indent="0" algn="just">
              <a:buNone/>
            </a:pPr>
            <a:br>
              <a:rPr lang="en-US" dirty="0"/>
            </a:br>
            <a:r>
              <a:rPr lang="en-US" b="0" i="0" dirty="0">
                <a:solidFill>
                  <a:srgbClr val="3A3A3A"/>
                </a:solidFill>
                <a:effectLst/>
                <a:latin typeface="ABeeZee"/>
              </a:rPr>
              <a:t>The eighth century Chinese Emperor </a:t>
            </a:r>
            <a:r>
              <a:rPr lang="en-US" b="0" i="0" dirty="0" err="1">
                <a:solidFill>
                  <a:srgbClr val="3A3A3A"/>
                </a:solidFill>
                <a:effectLst/>
                <a:latin typeface="ABeeZee"/>
              </a:rPr>
              <a:t>Xuanzong</a:t>
            </a:r>
            <a:r>
              <a:rPr lang="en-US" b="0" i="0" dirty="0">
                <a:solidFill>
                  <a:srgbClr val="3A3A3A"/>
                </a:solidFill>
                <a:effectLst/>
                <a:latin typeface="ABeeZee"/>
              </a:rPr>
              <a:t> commissioned a painter named Wu </a:t>
            </a:r>
            <a:r>
              <a:rPr lang="en-US" b="0" i="0" dirty="0" err="1">
                <a:solidFill>
                  <a:srgbClr val="3A3A3A"/>
                </a:solidFill>
                <a:effectLst/>
                <a:latin typeface="ABeeZee"/>
              </a:rPr>
              <a:t>Daozi</a:t>
            </a:r>
            <a:r>
              <a:rPr lang="en-US" b="0" i="0" dirty="0">
                <a:solidFill>
                  <a:srgbClr val="3A3A3A"/>
                </a:solidFill>
                <a:effectLst/>
                <a:latin typeface="ABeeZee"/>
              </a:rPr>
              <a:t> to paint a landscape. When the painting was ready, the Emperor was invited to appreciate it. He enjoyed looking at the forests, high mountains, waterfalls, clouds, men on hilly paths, birds in flight </a:t>
            </a:r>
            <a:r>
              <a:rPr lang="en-US" b="0" i="0" dirty="0" err="1">
                <a:solidFill>
                  <a:srgbClr val="3A3A3A"/>
                </a:solidFill>
                <a:effectLst/>
                <a:latin typeface="ABeeZee"/>
              </a:rPr>
              <a:t>etc</a:t>
            </a:r>
            <a:r>
              <a:rPr lang="en-US" b="0" i="0" dirty="0">
                <a:solidFill>
                  <a:srgbClr val="3A3A3A"/>
                </a:solidFill>
                <a:effectLst/>
                <a:latin typeface="ABeeZee"/>
              </a:rPr>
              <a:t> depicted in the painting. But the painter was not satisfied and he invited the attention of the Emperor towards a cave in the painting, inside which, the painter said, resided a spirit. The painter clapped his hands, causing the entrance to the cave. Then the painter said, “The inside is splendid, beyond anything words can convey. Please let me show your Majesty the way”. The painter entered the cave and disappeared. The cave door closed and the painting disappeared from the wall before the Emperor could move.</a:t>
            </a:r>
            <a:endParaRPr lang="en-IN" dirty="0"/>
          </a:p>
        </p:txBody>
      </p:sp>
    </p:spTree>
    <p:extLst>
      <p:ext uri="{BB962C8B-B14F-4D97-AF65-F5344CB8AC3E}">
        <p14:creationId xmlns:p14="http://schemas.microsoft.com/office/powerpoint/2010/main" val="295874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E7B06-D756-4CAF-871C-A4C16FBC929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FF9D9D0-D607-40DD-BD8F-7C232D700B6E}"/>
              </a:ext>
            </a:extLst>
          </p:cNvPr>
          <p:cNvSpPr>
            <a:spLocks noGrp="1"/>
          </p:cNvSpPr>
          <p:nvPr>
            <p:ph idx="1"/>
          </p:nvPr>
        </p:nvSpPr>
        <p:spPr/>
        <p:txBody>
          <a:bodyPr>
            <a:normAutofit/>
          </a:bodyPr>
          <a:lstStyle/>
          <a:p>
            <a:pPr algn="just"/>
            <a:r>
              <a:rPr lang="en-US" b="1" i="0" dirty="0">
                <a:solidFill>
                  <a:srgbClr val="3A3A3A"/>
                </a:solidFill>
                <a:effectLst/>
                <a:latin typeface="ABeeZee"/>
              </a:rPr>
              <a:t>Anecdote about European Painter Quinten </a:t>
            </a:r>
            <a:r>
              <a:rPr lang="en-US" b="1" i="0" dirty="0" err="1">
                <a:solidFill>
                  <a:srgbClr val="3A3A3A"/>
                </a:solidFill>
                <a:effectLst/>
                <a:latin typeface="ABeeZee"/>
              </a:rPr>
              <a:t>Metsys</a:t>
            </a:r>
            <a:endParaRPr lang="en-US" b="1" i="0" dirty="0">
              <a:solidFill>
                <a:srgbClr val="3A3A3A"/>
              </a:solidFill>
              <a:effectLst/>
              <a:latin typeface="ABeeZee"/>
            </a:endParaRPr>
          </a:p>
          <a:p>
            <a:pPr algn="just"/>
            <a:br>
              <a:rPr lang="en-US" dirty="0"/>
            </a:br>
            <a:r>
              <a:rPr lang="en-US" b="0" i="0" dirty="0">
                <a:solidFill>
                  <a:srgbClr val="3A3A3A"/>
                </a:solidFill>
                <a:effectLst/>
                <a:latin typeface="ABeeZee"/>
              </a:rPr>
              <a:t>A fifteenth century Belgian blacksmith named Quinten </a:t>
            </a:r>
            <a:r>
              <a:rPr lang="en-US" b="0" i="0" dirty="0" err="1">
                <a:solidFill>
                  <a:srgbClr val="3A3A3A"/>
                </a:solidFill>
                <a:effectLst/>
                <a:latin typeface="ABeeZee"/>
              </a:rPr>
              <a:t>Metsys</a:t>
            </a:r>
            <a:r>
              <a:rPr lang="en-US" b="0" i="0" dirty="0">
                <a:solidFill>
                  <a:srgbClr val="3A3A3A"/>
                </a:solidFill>
                <a:effectLst/>
                <a:latin typeface="ABeeZee"/>
              </a:rPr>
              <a:t> fell in love with a painter’s daughter. Knowing that her father would not accept him because of his profession, he secretly entered the painter’s studio and painted such a realistic fly on the artist’s panel that the master tried to swat it before he </a:t>
            </a:r>
            <a:r>
              <a:rPr lang="en-US" b="0" i="0" dirty="0" err="1">
                <a:solidFill>
                  <a:srgbClr val="3A3A3A"/>
                </a:solidFill>
                <a:effectLst/>
                <a:latin typeface="ABeeZee"/>
              </a:rPr>
              <a:t>realised</a:t>
            </a:r>
            <a:r>
              <a:rPr lang="en-US" b="0" i="0" dirty="0">
                <a:solidFill>
                  <a:srgbClr val="3A3A3A"/>
                </a:solidFill>
                <a:effectLst/>
                <a:latin typeface="ABeeZee"/>
              </a:rPr>
              <a:t> that it was not real! Quinten was accepted by the master as an apprentice, married his beloved and soon became famous for his ‘realism’ in painting.</a:t>
            </a:r>
            <a:endParaRPr lang="en-IN" dirty="0"/>
          </a:p>
        </p:txBody>
      </p:sp>
    </p:spTree>
    <p:extLst>
      <p:ext uri="{BB962C8B-B14F-4D97-AF65-F5344CB8AC3E}">
        <p14:creationId xmlns:p14="http://schemas.microsoft.com/office/powerpoint/2010/main" val="2971649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TotalTime>
  <Words>1265</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ABeeZee</vt:lpstr>
      <vt:lpstr>Arial</vt:lpstr>
      <vt:lpstr>Calibri</vt:lpstr>
      <vt:lpstr>Calibri Light</vt:lpstr>
      <vt:lpstr>roboto</vt:lpstr>
      <vt:lpstr>Office Theme</vt:lpstr>
      <vt:lpstr>Landscape of the Soul </vt:lpstr>
      <vt:lpstr>Introduction </vt:lpstr>
      <vt:lpstr>Theme </vt:lpstr>
      <vt:lpstr>Characters </vt:lpstr>
      <vt:lpstr>Vocabulary</vt:lpstr>
      <vt:lpstr>PowerPoint Presentation</vt:lpstr>
      <vt:lpstr>Summary</vt:lpstr>
      <vt:lpstr>PowerPoint Presentation</vt:lpstr>
      <vt:lpstr>PowerPoint Presentation</vt:lpstr>
      <vt:lpstr>PowerPoint Presentation</vt:lpstr>
      <vt:lpstr>PowerPoint Presentation</vt:lpstr>
      <vt:lpstr>What Daoism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of the Soul</dc:title>
  <dc:creator>SK biswal</dc:creator>
  <cp:lastModifiedBy>SK biswal</cp:lastModifiedBy>
  <cp:revision>4</cp:revision>
  <dcterms:created xsi:type="dcterms:W3CDTF">2020-08-22T11:47:16Z</dcterms:created>
  <dcterms:modified xsi:type="dcterms:W3CDTF">2020-08-22T12:21:37Z</dcterms:modified>
</cp:coreProperties>
</file>